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1" r:id="rId15"/>
    <p:sldId id="270" r:id="rId16"/>
    <p:sldId id="257" r:id="rId17"/>
  </p:sldIdLst>
  <p:sldSz cx="12192000" cy="6858000"/>
  <p:notesSz cx="6858000" cy="9144000"/>
  <p:embeddedFontLst>
    <p:embeddedFont>
      <p:font typeface="나눔스퀘어" panose="020B0600000101010101" pitchFamily="50" charset="-127"/>
      <p:regular r:id="rId18"/>
    </p:embeddedFont>
    <p:embeddedFont>
      <p:font typeface="나눔스퀘어 Bold" panose="020B0600000101010101" pitchFamily="50" charset="-127"/>
      <p:bold r:id="rId19"/>
    </p:embeddedFont>
    <p:embeddedFont>
      <p:font typeface="나눔스퀘어 ExtraBold" panose="020B0600000101010101" pitchFamily="50" charset="-127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1" autoAdjust="0"/>
    <p:restoredTop sz="94660"/>
  </p:normalViewPr>
  <p:slideViewPr>
    <p:cSldViewPr snapToGrid="0">
      <p:cViewPr>
        <p:scale>
          <a:sx n="100" d="100"/>
          <a:sy n="100" d="100"/>
        </p:scale>
        <p:origin x="93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6D6B5-A303-2560-5E2F-4A2F9428E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EBDCD2-97DC-584D-521D-173E5328C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D44BB4-14EF-B664-60DD-E3B5AC09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7D064-AC9A-444D-B9A5-1E4773842BA6}" type="datetimeFigureOut">
              <a:rPr lang="ko-KR" altLang="en-US" smtClean="0"/>
              <a:t>2022-12-03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FF6C1-0F8F-854C-898C-A827B01C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0AFFD2-2FD5-3DD8-38B8-5D5E8A89D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1827-3BA8-4609-A764-8EB34EBCE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053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63314-53B7-FFD1-C1E5-5FB229C53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098B5C-464F-48C1-12A6-E14377800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49CBE2-080C-D5A3-1C37-78EFCFD52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7D064-AC9A-444D-B9A5-1E4773842BA6}" type="datetimeFigureOut">
              <a:rPr lang="ko-KR" altLang="en-US" smtClean="0"/>
              <a:t>2022-12-03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16265-6FA1-1D1A-D2A9-40848817D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691DCE-DB90-0C46-73F8-EE168C43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1827-3BA8-4609-A764-8EB34EBCE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29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B6E4E4B-8FDE-48B1-D863-AC5281B193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CC2EC2-4ECA-72B2-77D4-1DC145374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3C05CD-878C-9B30-E1EB-2DFAB33AD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7D064-AC9A-444D-B9A5-1E4773842BA6}" type="datetimeFigureOut">
              <a:rPr lang="ko-KR" altLang="en-US" smtClean="0"/>
              <a:t>2022-12-03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ACC344-E408-7186-905D-E80BF8175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CB6867-0DAF-A84D-C65F-C89FA8C25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1827-3BA8-4609-A764-8EB34EBCE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699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B77D1-6EED-8EE8-F6FE-6F208B86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0FCDDC-74EA-2BE4-15B8-4C3123A90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49B842-DB71-96BA-24D0-59B8D6926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7D064-AC9A-444D-B9A5-1E4773842BA6}" type="datetimeFigureOut">
              <a:rPr lang="ko-KR" altLang="en-US" smtClean="0"/>
              <a:t>2022-12-03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DFD5B-17A4-9113-3099-F6BBE79DD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D9894F-3F1E-C7B8-DCB1-289B2FB5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1827-3BA8-4609-A764-8EB34EBCE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268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0155C-8816-63EB-C6AD-086F37BB6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9922DE-F801-DC25-9FDA-1DEBBE9C9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22E215-B4AC-F200-D83D-9F9017CDB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7D064-AC9A-444D-B9A5-1E4773842BA6}" type="datetimeFigureOut">
              <a:rPr lang="ko-KR" altLang="en-US" smtClean="0"/>
              <a:t>2022-12-03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65E12-1DD0-B1B8-3239-C27C898A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C93A53-F5EA-AD9B-0276-6202CC07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1827-3BA8-4609-A764-8EB34EBCE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937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E9EA8-878B-38C6-1708-285F6F928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A646A4-12BA-7899-0053-2C496BB58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75D49F-E5FF-A32F-E945-EACBA0306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B5FDF5-03C9-92B6-293B-15E2044A6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7D064-AC9A-444D-B9A5-1E4773842BA6}" type="datetimeFigureOut">
              <a:rPr lang="ko-KR" altLang="en-US" smtClean="0"/>
              <a:t>2022-12-03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138BB5-88BF-70C7-CE45-C18E7CECB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A0565D-C43A-1CBC-E809-BDED5D5F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1827-3BA8-4609-A764-8EB34EBCE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544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B02B2-97CC-40D6-1A96-49E61496E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FDB739-E49E-79D6-723C-D83328775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EE88EE-BB1F-4DEC-C75D-E0C6BAAD4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5D66F6-2E7E-16F9-601D-E7CA8A9E81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7C403E-27CC-1000-F499-07C2F5FAE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2CB913-D7DF-EE5B-CDA9-17C77AA7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7D064-AC9A-444D-B9A5-1E4773842BA6}" type="datetimeFigureOut">
              <a:rPr lang="ko-KR" altLang="en-US" smtClean="0"/>
              <a:t>2022-12-03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73E64D-0CBF-85CD-2D02-84C37E3F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E2F01F-5B3C-BE4E-378F-1A9C66D93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1827-3BA8-4609-A764-8EB34EBCE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355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73578-3EE5-2766-6D4D-C1CA864C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6AB74A-83EC-AA68-6CEA-26AFEBACC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7D064-AC9A-444D-B9A5-1E4773842BA6}" type="datetimeFigureOut">
              <a:rPr lang="ko-KR" altLang="en-US" smtClean="0"/>
              <a:t>2022-12-03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69C85E-6813-7541-7373-FF6850A18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C4A45A-561A-32D8-D2F6-D378A4795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1827-3BA8-4609-A764-8EB34EBCE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923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B73499-1006-1D28-3F5D-1D7BC686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7D064-AC9A-444D-B9A5-1E4773842BA6}" type="datetimeFigureOut">
              <a:rPr lang="ko-KR" altLang="en-US" smtClean="0"/>
              <a:t>2022-12-03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9EDFE-18D8-C892-924C-6CE8A1970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45CF04-0700-FA41-C656-E96C3BCFC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1827-3BA8-4609-A764-8EB34EBCE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63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4FA3A-CAF6-4B4E-51B3-1C26D135A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667E9D-50CA-487C-E367-4714E24F3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DCCA2E-0689-9F04-8962-BBCF136DA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E9B49F-AE8E-DCCA-348C-189E4A2A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7D064-AC9A-444D-B9A5-1E4773842BA6}" type="datetimeFigureOut">
              <a:rPr lang="ko-KR" altLang="en-US" smtClean="0"/>
              <a:t>2022-12-03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76A7A3-34DC-91E8-B0C6-335E365E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0B8E80-AF80-E898-6A86-BFB0763E6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1827-3BA8-4609-A764-8EB34EBCE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187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3529F-8067-5CB3-95FF-4F0377C3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907938-1D51-BFE8-8373-B2D7E0AB5C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4105AE-DAE9-D3A9-ECF3-4FBFDA7E9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EC2568-5957-8A0B-746E-0BBA047FF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7D064-AC9A-444D-B9A5-1E4773842BA6}" type="datetimeFigureOut">
              <a:rPr lang="ko-KR" altLang="en-US" smtClean="0"/>
              <a:t>2022-12-03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984874-63E8-9FDD-6157-DD7B276C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AE5385-4276-6647-1569-550129681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1827-3BA8-4609-A764-8EB34EBCE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008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A11FCE-C116-C83B-8B6F-61F464A5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FB92EF-603C-8101-8999-B80EB84A3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8E9074-6413-A6A1-3EDD-082A582E4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7D064-AC9A-444D-B9A5-1E4773842BA6}" type="datetimeFigureOut">
              <a:rPr lang="ko-KR" altLang="en-US" smtClean="0"/>
              <a:t>2022-12-03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45C0AA-3FB9-1F2A-8B47-14305CFE3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7D6E89-4FD5-D22E-06FC-28CDFC790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71827-3BA8-4609-A764-8EB34EBCE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333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7D80CF-0C98-04BC-8A62-58CC9BF0FB52}"/>
              </a:ext>
            </a:extLst>
          </p:cNvPr>
          <p:cNvSpPr txBox="1"/>
          <p:nvPr/>
        </p:nvSpPr>
        <p:spPr>
          <a:xfrm>
            <a:off x="7285616" y="6046547"/>
            <a:ext cx="4011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경희대학교 컴퓨터공학과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캡스톤디자인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  <a:p>
            <a:pPr algn="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전세계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2019102225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50D2E-E0BF-3A31-2D51-CDB37BE743A0}"/>
              </a:ext>
            </a:extLst>
          </p:cNvPr>
          <p:cNvSpPr txBox="1"/>
          <p:nvPr/>
        </p:nvSpPr>
        <p:spPr>
          <a:xfrm>
            <a:off x="2509120" y="2781955"/>
            <a:ext cx="7173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현실과의 상호작용을 결합한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증강현실 게임 개발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585A736-9070-995F-08EF-568BD0102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5" y="5978503"/>
            <a:ext cx="9525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34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5948F-2D45-6AB0-D4C4-4A21C9E31608}"/>
              </a:ext>
            </a:extLst>
          </p:cNvPr>
          <p:cNvSpPr txBox="1"/>
          <p:nvPr/>
        </p:nvSpPr>
        <p:spPr>
          <a:xfrm>
            <a:off x="461245" y="353080"/>
            <a:ext cx="299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내용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주변 환경 추정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2C614-40F0-04A8-30D4-FC13DBAEBD2A}"/>
              </a:ext>
            </a:extLst>
          </p:cNvPr>
          <p:cNvSpPr txBox="1"/>
          <p:nvPr/>
        </p:nvSpPr>
        <p:spPr>
          <a:xfrm>
            <a:off x="1678135" y="5314770"/>
            <a:ext cx="883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Depth Mesh Panorama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수행하면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360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도의 환경 정보를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재구성 할 수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B1B1DE-925F-CC43-A667-3546079B2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239" y="1872593"/>
            <a:ext cx="5361522" cy="247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57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5948F-2D45-6AB0-D4C4-4A21C9E31608}"/>
              </a:ext>
            </a:extLst>
          </p:cNvPr>
          <p:cNvSpPr txBox="1"/>
          <p:nvPr/>
        </p:nvSpPr>
        <p:spPr>
          <a:xfrm>
            <a:off x="461245" y="353080"/>
            <a:ext cx="299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내용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주변 환경 추정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2C614-40F0-04A8-30D4-FC13DBAEBD2A}"/>
              </a:ext>
            </a:extLst>
          </p:cNvPr>
          <p:cNvSpPr txBox="1"/>
          <p:nvPr/>
        </p:nvSpPr>
        <p:spPr>
          <a:xfrm>
            <a:off x="1350602" y="4762320"/>
            <a:ext cx="9490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Bounding Box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생성하여 주변 환경을 직육면체 형태의 공간으로 추정할 수 있음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결과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추정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Bounding Box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extent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(1.55, 2.43, 2.92),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부피는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87.98m³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 정도 되는 기숙사 방을 합리적으로 추정할 수 있었음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.)</a:t>
            </a:r>
          </a:p>
        </p:txBody>
      </p:sp>
      <p:pic>
        <p:nvPicPr>
          <p:cNvPr id="5" name="그림 4" descr="텍스트, 회로, 전자기기이(가) 표시된 사진&#10;&#10;자동 생성된 설명">
            <a:extLst>
              <a:ext uri="{FF2B5EF4-FFF2-40B4-BE49-F238E27FC236}">
                <a16:creationId xmlns:a16="http://schemas.microsoft.com/office/drawing/2014/main" id="{89BF015B-95F5-D5E4-F3BC-7856A737D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00" y="1602150"/>
            <a:ext cx="5072600" cy="23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64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5948F-2D45-6AB0-D4C4-4A21C9E31608}"/>
              </a:ext>
            </a:extLst>
          </p:cNvPr>
          <p:cNvSpPr txBox="1"/>
          <p:nvPr/>
        </p:nvSpPr>
        <p:spPr>
          <a:xfrm>
            <a:off x="461245" y="353080"/>
            <a:ext cx="299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내용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주변 환경 추정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2C614-40F0-04A8-30D4-FC13DBAEBD2A}"/>
              </a:ext>
            </a:extLst>
          </p:cNvPr>
          <p:cNvSpPr txBox="1"/>
          <p:nvPr/>
        </p:nvSpPr>
        <p:spPr>
          <a:xfrm>
            <a:off x="2423138" y="4974820"/>
            <a:ext cx="7345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방의 크기에 따라 생성될 오브젝트의 수를 조절할 수 있고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Bounding Box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 상대적인 위치를 오브젝트 마다 지정하여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동적으로 게임 오브젝트를 생성할 수 있음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5" name="그림 4" descr="텍스트, 회로, 전자기기이(가) 표시된 사진&#10;&#10;자동 생성된 설명">
            <a:extLst>
              <a:ext uri="{FF2B5EF4-FFF2-40B4-BE49-F238E27FC236}">
                <a16:creationId xmlns:a16="http://schemas.microsoft.com/office/drawing/2014/main" id="{89BF015B-95F5-D5E4-F3BC-7856A737D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074" y="1834052"/>
            <a:ext cx="2575463" cy="1188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568795-3F52-2C0A-7941-B6468296A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180" y="3346507"/>
            <a:ext cx="1365249" cy="1023937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9045346-DE10-403D-271B-C4FFD6D9BC34}"/>
              </a:ext>
            </a:extLst>
          </p:cNvPr>
          <p:cNvCxnSpPr>
            <a:cxnSpLocks/>
          </p:cNvCxnSpPr>
          <p:nvPr/>
        </p:nvCxnSpPr>
        <p:spPr>
          <a:xfrm>
            <a:off x="2877074" y="3817533"/>
            <a:ext cx="4905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3B22BD2E-82DE-1747-745D-3AC86A872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987" y="1865439"/>
            <a:ext cx="36671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45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5948F-2D45-6AB0-D4C4-4A21C9E31608}"/>
              </a:ext>
            </a:extLst>
          </p:cNvPr>
          <p:cNvSpPr txBox="1"/>
          <p:nvPr/>
        </p:nvSpPr>
        <p:spPr>
          <a:xfrm>
            <a:off x="461245" y="353080"/>
            <a:ext cx="3558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내용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증강현실 멀티플레이어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2C614-40F0-04A8-30D4-FC13DBAEBD2A}"/>
              </a:ext>
            </a:extLst>
          </p:cNvPr>
          <p:cNvSpPr txBox="1"/>
          <p:nvPr/>
        </p:nvSpPr>
        <p:spPr>
          <a:xfrm>
            <a:off x="5981826" y="2681016"/>
            <a:ext cx="5629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ARCore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Cloud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Anchor API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현실의 위치를 여러 디바이스에서 동기화 할 수 있음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동일한 공간 내에서 다른 플레이어와의 상호작용 가능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 descr="실내이(가) 표시된 사진&#10;&#10;자동 생성된 설명">
            <a:extLst>
              <a:ext uri="{FF2B5EF4-FFF2-40B4-BE49-F238E27FC236}">
                <a16:creationId xmlns:a16="http://schemas.microsoft.com/office/drawing/2014/main" id="{CB957D1F-3AD2-8BA9-9DDE-AC36F66EE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52" y="1657169"/>
            <a:ext cx="1495425" cy="3248025"/>
          </a:xfrm>
          <a:prstGeom prst="rect">
            <a:avLst/>
          </a:prstGeom>
        </p:spPr>
      </p:pic>
      <p:pic>
        <p:nvPicPr>
          <p:cNvPr id="8" name="그림 7" descr="실내, 바닥, 가구이(가) 표시된 사진&#10;&#10;자동 생성된 설명">
            <a:extLst>
              <a:ext uri="{FF2B5EF4-FFF2-40B4-BE49-F238E27FC236}">
                <a16:creationId xmlns:a16="http://schemas.microsoft.com/office/drawing/2014/main" id="{87E58FA6-F6C4-64DD-15FB-1A5633C29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53" y="1657170"/>
            <a:ext cx="1495425" cy="3248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C26881-F409-1772-D89D-1D32C267B579}"/>
              </a:ext>
            </a:extLst>
          </p:cNvPr>
          <p:cNvSpPr txBox="1"/>
          <p:nvPr/>
        </p:nvSpPr>
        <p:spPr>
          <a:xfrm>
            <a:off x="745026" y="5200830"/>
            <a:ext cx="460735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캡스톤디자인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프로젝트에 적용된 플레이어 아바타 기능</a:t>
            </a:r>
          </a:p>
        </p:txBody>
      </p:sp>
    </p:spTree>
    <p:extLst>
      <p:ext uri="{BB962C8B-B14F-4D97-AF65-F5344CB8AC3E}">
        <p14:creationId xmlns:p14="http://schemas.microsoft.com/office/powerpoint/2010/main" val="1717052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5948F-2D45-6AB0-D4C4-4A21C9E31608}"/>
              </a:ext>
            </a:extLst>
          </p:cNvPr>
          <p:cNvSpPr txBox="1"/>
          <p:nvPr/>
        </p:nvSpPr>
        <p:spPr>
          <a:xfrm>
            <a:off x="461245" y="353080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0AA914-1C09-7078-007B-7F79E22D82F1}"/>
              </a:ext>
            </a:extLst>
          </p:cNvPr>
          <p:cNvSpPr txBox="1"/>
          <p:nvPr/>
        </p:nvSpPr>
        <p:spPr>
          <a:xfrm>
            <a:off x="1529379" y="2136338"/>
            <a:ext cx="77289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게임과 현실의 상호작용을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신체 행동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통한 상호작용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지형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과의 상호작용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플레이어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와의 상호작용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 측면에서 개선하여 증강현실 게임에 적용가능한 시스템을 개발하였음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446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5948F-2D45-6AB0-D4C4-4A21C9E31608}"/>
              </a:ext>
            </a:extLst>
          </p:cNvPr>
          <p:cNvSpPr txBox="1"/>
          <p:nvPr/>
        </p:nvSpPr>
        <p:spPr>
          <a:xfrm>
            <a:off x="461245" y="353080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 문헌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2C614-40F0-04A8-30D4-FC13DBAEBD2A}"/>
              </a:ext>
            </a:extLst>
          </p:cNvPr>
          <p:cNvSpPr txBox="1"/>
          <p:nvPr/>
        </p:nvSpPr>
        <p:spPr>
          <a:xfrm>
            <a:off x="1252487" y="2967335"/>
            <a:ext cx="659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Depth Mesh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생성에 사용된 알고리즘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https://github.com/googlesamples/arcore-depth-lab</a:t>
            </a:r>
          </a:p>
        </p:txBody>
      </p:sp>
    </p:spTree>
    <p:extLst>
      <p:ext uri="{BB962C8B-B14F-4D97-AF65-F5344CB8AC3E}">
        <p14:creationId xmlns:p14="http://schemas.microsoft.com/office/powerpoint/2010/main" val="4152277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7041F8-B400-1FCC-C257-597D123EB6A7}"/>
              </a:ext>
            </a:extLst>
          </p:cNvPr>
          <p:cNvSpPr txBox="1"/>
          <p:nvPr/>
        </p:nvSpPr>
        <p:spPr>
          <a:xfrm>
            <a:off x="7285616" y="6046547"/>
            <a:ext cx="4011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경희대학교 컴퓨터공학과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캡스톤디자인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  <a:p>
            <a:pPr algn="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전세계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2019102225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E2EB3A-16AC-1FE7-6A8D-AAE10D1ED394}"/>
              </a:ext>
            </a:extLst>
          </p:cNvPr>
          <p:cNvSpPr txBox="1"/>
          <p:nvPr/>
        </p:nvSpPr>
        <p:spPr>
          <a:xfrm>
            <a:off x="5186135" y="2905780"/>
            <a:ext cx="1819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CA12FEF5-1E79-3633-4477-D5B84BC06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75" y="5978503"/>
            <a:ext cx="9525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40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5948F-2D45-6AB0-D4C4-4A21C9E31608}"/>
              </a:ext>
            </a:extLst>
          </p:cNvPr>
          <p:cNvSpPr txBox="1"/>
          <p:nvPr/>
        </p:nvSpPr>
        <p:spPr>
          <a:xfrm>
            <a:off x="461245" y="353080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D7AFC-A67E-FC60-0404-1AF406F1C272}"/>
              </a:ext>
            </a:extLst>
          </p:cNvPr>
          <p:cNvSpPr txBox="1"/>
          <p:nvPr/>
        </p:nvSpPr>
        <p:spPr>
          <a:xfrm>
            <a:off x="1135551" y="5217872"/>
            <a:ext cx="42578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플레이 스크린샷 포켓몬 고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좌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피크민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블룸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 descr="텍스트, 잠옷이(가) 표시된 사진&#10;&#10;자동 생성된 설명">
            <a:extLst>
              <a:ext uri="{FF2B5EF4-FFF2-40B4-BE49-F238E27FC236}">
                <a16:creationId xmlns:a16="http://schemas.microsoft.com/office/drawing/2014/main" id="{997A5FCD-442F-6811-C016-D46A4DB36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67" y="2036882"/>
            <a:ext cx="2036933" cy="2955389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A56E3F67-B62E-5AF0-3776-751666C63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12" y="2036882"/>
            <a:ext cx="1366023" cy="29553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B947BB-3910-4FC7-813E-7BDC8D0E125C}"/>
              </a:ext>
            </a:extLst>
          </p:cNvPr>
          <p:cNvSpPr txBox="1"/>
          <p:nvPr/>
        </p:nvSpPr>
        <p:spPr>
          <a:xfrm>
            <a:off x="6323591" y="2775912"/>
            <a:ext cx="50193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 증강현실 게임의 </a:t>
            </a: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상호작용 부족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걸어다니는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것 이외의 상호작용이 부족함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몰입감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저조로 이어질 수 있음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149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5948F-2D45-6AB0-D4C4-4A21C9E31608}"/>
              </a:ext>
            </a:extLst>
          </p:cNvPr>
          <p:cNvSpPr txBox="1"/>
          <p:nvPr/>
        </p:nvSpPr>
        <p:spPr>
          <a:xfrm>
            <a:off x="461245" y="353080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FE3FF-315D-C0FE-BEB0-939473682C33}"/>
              </a:ext>
            </a:extLst>
          </p:cNvPr>
          <p:cNvSpPr txBox="1"/>
          <p:nvPr/>
        </p:nvSpPr>
        <p:spPr>
          <a:xfrm>
            <a:off x="2043729" y="2274838"/>
            <a:ext cx="6643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게임과 현실의 상호작용을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가지로 정의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신체 행동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통한 상호작용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지형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과의 상호작용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플레이어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와의 상호작용</a:t>
            </a:r>
          </a:p>
        </p:txBody>
      </p:sp>
    </p:spTree>
    <p:extLst>
      <p:ext uri="{BB962C8B-B14F-4D97-AF65-F5344CB8AC3E}">
        <p14:creationId xmlns:p14="http://schemas.microsoft.com/office/powerpoint/2010/main" val="3452017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5948F-2D45-6AB0-D4C4-4A21C9E31608}"/>
              </a:ext>
            </a:extLst>
          </p:cNvPr>
          <p:cNvSpPr txBox="1"/>
          <p:nvPr/>
        </p:nvSpPr>
        <p:spPr>
          <a:xfrm>
            <a:off x="461245" y="353080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FE3FF-315D-C0FE-BEB0-939473682C33}"/>
              </a:ext>
            </a:extLst>
          </p:cNvPr>
          <p:cNvSpPr txBox="1"/>
          <p:nvPr/>
        </p:nvSpPr>
        <p:spPr>
          <a:xfrm>
            <a:off x="2043729" y="2274838"/>
            <a:ext cx="91957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게임과 현실의 상호작용을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가지로 정의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신체 행동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통한 상호작용 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 문을 여는 동작 감지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지형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과의 상호작용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 주변 환경 추정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동적 환경 생성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플레이어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와의 상호작용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 증강현실 위치 동기화</a:t>
            </a:r>
          </a:p>
        </p:txBody>
      </p:sp>
    </p:spTree>
    <p:extLst>
      <p:ext uri="{BB962C8B-B14F-4D97-AF65-F5344CB8AC3E}">
        <p14:creationId xmlns:p14="http://schemas.microsoft.com/office/powerpoint/2010/main" val="2790592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5948F-2D45-6AB0-D4C4-4A21C9E31608}"/>
              </a:ext>
            </a:extLst>
          </p:cNvPr>
          <p:cNvSpPr txBox="1"/>
          <p:nvPr/>
        </p:nvSpPr>
        <p:spPr>
          <a:xfrm>
            <a:off x="461245" y="353080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내용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문과의 상호작용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A4D249-C33B-481E-1BA2-EEAC9E7EB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14" y="2519362"/>
            <a:ext cx="2143125" cy="21431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DC20795-E07A-6D20-BD04-F922281CE029}"/>
              </a:ext>
            </a:extLst>
          </p:cNvPr>
          <p:cNvSpPr/>
          <p:nvPr/>
        </p:nvSpPr>
        <p:spPr>
          <a:xfrm>
            <a:off x="5510914" y="2409824"/>
            <a:ext cx="323850" cy="22383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</a:p>
          <a:p>
            <a:pPr algn="ctr"/>
            <a:r>
              <a:rPr lang="en-US" altLang="ko-KR" dirty="0"/>
              <a:t>O</a:t>
            </a:r>
          </a:p>
          <a:p>
            <a:pPr algn="ctr"/>
            <a:r>
              <a:rPr lang="en-US" altLang="ko-KR" dirty="0"/>
              <a:t>O</a:t>
            </a:r>
          </a:p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BCD548-02B0-B46D-C287-E803DCB60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564" y="2862262"/>
            <a:ext cx="728662" cy="7286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124F85-3331-72BB-B72D-4E8C13CD74A5}"/>
              </a:ext>
            </a:extLst>
          </p:cNvPr>
          <p:cNvSpPr txBox="1"/>
          <p:nvPr/>
        </p:nvSpPr>
        <p:spPr>
          <a:xfrm>
            <a:off x="3740014" y="4402693"/>
            <a:ext cx="1722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Target Anchor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45CFC3-A67B-695D-53BC-48E5A3651D7F}"/>
              </a:ext>
            </a:extLst>
          </p:cNvPr>
          <p:cNvSpPr txBox="1"/>
          <p:nvPr/>
        </p:nvSpPr>
        <p:spPr>
          <a:xfrm>
            <a:off x="7197092" y="3769042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Device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BE139A7-FD5E-47E0-2BA0-5FBE6C4C658A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834764" y="3222783"/>
            <a:ext cx="1447800" cy="38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E8E787-FE7C-019E-CEDB-FBEFD23CE5F4}"/>
              </a:ext>
            </a:extLst>
          </p:cNvPr>
          <p:cNvSpPr txBox="1"/>
          <p:nvPr/>
        </p:nvSpPr>
        <p:spPr>
          <a:xfrm>
            <a:off x="6211453" y="2858452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Depth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5C38142-AC52-C96D-EC0D-DDB36DA7EBFB}"/>
              </a:ext>
            </a:extLst>
          </p:cNvPr>
          <p:cNvCxnSpPr>
            <a:cxnSpLocks/>
          </p:cNvCxnSpPr>
          <p:nvPr/>
        </p:nvCxnSpPr>
        <p:spPr>
          <a:xfrm flipH="1">
            <a:off x="4591752" y="2261056"/>
            <a:ext cx="269081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10F2B7-4167-2930-BCD3-9C79FEFC9459}"/>
              </a:ext>
            </a:extLst>
          </p:cNvPr>
          <p:cNvSpPr txBox="1"/>
          <p:nvPr/>
        </p:nvSpPr>
        <p:spPr>
          <a:xfrm>
            <a:off x="5510914" y="1898510"/>
            <a:ext cx="963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Distance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0EEBF8-24C8-C2C2-61D0-75B2857B4605}"/>
              </a:ext>
            </a:extLst>
          </p:cNvPr>
          <p:cNvSpPr txBox="1"/>
          <p:nvPr/>
        </p:nvSpPr>
        <p:spPr>
          <a:xfrm>
            <a:off x="2264365" y="5652373"/>
            <a:ext cx="766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 밖에 설치된 앵커까지의 거리와 깊이 값을 비교하여 문의 개방 여부를 확인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9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5948F-2D45-6AB0-D4C4-4A21C9E31608}"/>
              </a:ext>
            </a:extLst>
          </p:cNvPr>
          <p:cNvSpPr txBox="1"/>
          <p:nvPr/>
        </p:nvSpPr>
        <p:spPr>
          <a:xfrm>
            <a:off x="461245" y="353080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내용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문과의 상호작용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doorinteractiondemo">
            <a:hlinkClick r:id="" action="ppaction://media"/>
            <a:extLst>
              <a:ext uri="{FF2B5EF4-FFF2-40B4-BE49-F238E27FC236}">
                <a16:creationId xmlns:a16="http://schemas.microsoft.com/office/drawing/2014/main" id="{E3FA4C4F-0C57-09D4-6B74-A37D7E1313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0839" y="1169194"/>
            <a:ext cx="2317749" cy="5021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82C614-40F0-04A8-30D4-FC13DBAEBD2A}"/>
              </a:ext>
            </a:extLst>
          </p:cNvPr>
          <p:cNvSpPr txBox="1"/>
          <p:nvPr/>
        </p:nvSpPr>
        <p:spPr>
          <a:xfrm>
            <a:off x="5436191" y="2802732"/>
            <a:ext cx="64891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영상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</a:p>
          <a:p>
            <a:pPr algn="just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문이 열렸을 때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색깔이 붉은 색으로 바뀌는 이벤트가 발생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ToF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미탑재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기기로 플레이 하여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Occlusion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과정에서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깜빡거리는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현상 발생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995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5948F-2D45-6AB0-D4C4-4A21C9E31608}"/>
              </a:ext>
            </a:extLst>
          </p:cNvPr>
          <p:cNvSpPr txBox="1"/>
          <p:nvPr/>
        </p:nvSpPr>
        <p:spPr>
          <a:xfrm>
            <a:off x="461245" y="353080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내용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문과의 상호작용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2C614-40F0-04A8-30D4-FC13DBAEBD2A}"/>
              </a:ext>
            </a:extLst>
          </p:cNvPr>
          <p:cNvSpPr txBox="1"/>
          <p:nvPr/>
        </p:nvSpPr>
        <p:spPr>
          <a:xfrm>
            <a:off x="2851445" y="4538960"/>
            <a:ext cx="6489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NPC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앵커 방향으로의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Distance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Depth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비교하여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Distance &lt; Depth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경우 문이 열린 것으로 판단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이벤트 발생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D5018C-1B4B-98BA-81FB-BACE71BB4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789" y="2765943"/>
            <a:ext cx="2190750" cy="657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D463FB-EAE2-1CC0-B89A-9FB60EA31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339" y="2765943"/>
            <a:ext cx="2185286" cy="66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47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5948F-2D45-6AB0-D4C4-4A21C9E31608}"/>
              </a:ext>
            </a:extLst>
          </p:cNvPr>
          <p:cNvSpPr txBox="1"/>
          <p:nvPr/>
        </p:nvSpPr>
        <p:spPr>
          <a:xfrm>
            <a:off x="461245" y="353080"/>
            <a:ext cx="299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내용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주변 환경 추정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2C614-40F0-04A8-30D4-FC13DBAEBD2A}"/>
              </a:ext>
            </a:extLst>
          </p:cNvPr>
          <p:cNvSpPr txBox="1"/>
          <p:nvPr/>
        </p:nvSpPr>
        <p:spPr>
          <a:xfrm>
            <a:off x="5156495" y="2828835"/>
            <a:ext cx="648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Depth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텍스처로부터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생성하여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내에 현실의 모습을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재구성할 수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현실 물체와의 충돌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주변 환경 추정 가능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depthmesh">
            <a:hlinkClick r:id="" action="ppaction://media"/>
            <a:extLst>
              <a:ext uri="{FF2B5EF4-FFF2-40B4-BE49-F238E27FC236}">
                <a16:creationId xmlns:a16="http://schemas.microsoft.com/office/drawing/2014/main" id="{ED921A8B-EA3E-682C-E673-2047F44FC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5125" y="1122236"/>
            <a:ext cx="2413000" cy="522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5948F-2D45-6AB0-D4C4-4A21C9E31608}"/>
              </a:ext>
            </a:extLst>
          </p:cNvPr>
          <p:cNvSpPr txBox="1"/>
          <p:nvPr/>
        </p:nvSpPr>
        <p:spPr>
          <a:xfrm>
            <a:off x="461245" y="353080"/>
            <a:ext cx="299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내용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주변 환경 추정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389053-10E8-FBB8-812C-84D49776B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728" y="3819789"/>
            <a:ext cx="4036495" cy="1862998"/>
          </a:xfrm>
          <a:prstGeom prst="rect">
            <a:avLst/>
          </a:prstGeom>
        </p:spPr>
      </p:pic>
      <p:pic>
        <p:nvPicPr>
          <p:cNvPr id="9" name="그림 8" descr="텍스트, 회로, 전자기기이(가) 표시된 사진&#10;&#10;자동 생성된 설명">
            <a:extLst>
              <a:ext uri="{FF2B5EF4-FFF2-40B4-BE49-F238E27FC236}">
                <a16:creationId xmlns:a16="http://schemas.microsoft.com/office/drawing/2014/main" id="{6E5A60F6-CF9E-6482-D58E-B2658C698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774" y="3819789"/>
            <a:ext cx="4036498" cy="1862999"/>
          </a:xfrm>
          <a:prstGeom prst="rect">
            <a:avLst/>
          </a:prstGeom>
        </p:spPr>
      </p:pic>
      <p:pic>
        <p:nvPicPr>
          <p:cNvPr id="11" name="그림 10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E41D5993-FEE0-5B6C-859E-B36DC1EA1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024" y="1175213"/>
            <a:ext cx="3427952" cy="1929937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3CEB8A5-5748-41C9-7B14-DAE2B794C08D}"/>
              </a:ext>
            </a:extLst>
          </p:cNvPr>
          <p:cNvCxnSpPr>
            <a:cxnSpLocks/>
          </p:cNvCxnSpPr>
          <p:nvPr/>
        </p:nvCxnSpPr>
        <p:spPr>
          <a:xfrm flipH="1">
            <a:off x="3609975" y="3252655"/>
            <a:ext cx="457200" cy="3526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D4AF1CD-FDE3-2E5C-A186-58AF3EDB692E}"/>
              </a:ext>
            </a:extLst>
          </p:cNvPr>
          <p:cNvSpPr txBox="1"/>
          <p:nvPr/>
        </p:nvSpPr>
        <p:spPr>
          <a:xfrm>
            <a:off x="2129234" y="5887442"/>
            <a:ext cx="2653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Depth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Panorama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BC4653-2676-8D09-1D04-3E1C4772E418}"/>
              </a:ext>
            </a:extLst>
          </p:cNvPr>
          <p:cNvSpPr txBox="1"/>
          <p:nvPr/>
        </p:nvSpPr>
        <p:spPr>
          <a:xfrm>
            <a:off x="4769259" y="784424"/>
            <a:ext cx="2653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Original Scene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1E0E9B-9B4D-F1ED-C8D9-633615875E65}"/>
              </a:ext>
            </a:extLst>
          </p:cNvPr>
          <p:cNvSpPr txBox="1"/>
          <p:nvPr/>
        </p:nvSpPr>
        <p:spPr>
          <a:xfrm>
            <a:off x="7409282" y="5887441"/>
            <a:ext cx="2653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Depth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Bounding Box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B228238-96BA-84F5-725D-83E9386A4BE2}"/>
              </a:ext>
            </a:extLst>
          </p:cNvPr>
          <p:cNvCxnSpPr>
            <a:cxnSpLocks/>
          </p:cNvCxnSpPr>
          <p:nvPr/>
        </p:nvCxnSpPr>
        <p:spPr>
          <a:xfrm>
            <a:off x="5872159" y="4751288"/>
            <a:ext cx="4905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942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438</Words>
  <Application>Microsoft Office PowerPoint</Application>
  <PresentationFormat>와이드스크린</PresentationFormat>
  <Paragraphs>91</Paragraphs>
  <Slides>16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나눔스퀘어</vt:lpstr>
      <vt:lpstr>Arial</vt:lpstr>
      <vt:lpstr>나눔스퀘어 ExtraBold</vt:lpstr>
      <vt:lpstr>맑은 고딕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 세계</dc:creator>
  <cp:lastModifiedBy>전 세계</cp:lastModifiedBy>
  <cp:revision>24</cp:revision>
  <dcterms:created xsi:type="dcterms:W3CDTF">2022-12-03T08:17:47Z</dcterms:created>
  <dcterms:modified xsi:type="dcterms:W3CDTF">2022-12-03T16:07:45Z</dcterms:modified>
</cp:coreProperties>
</file>